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Light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hea8bsXLpQ497na9vv/yENJTna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Light-bold.fntdata"/><Relationship Id="rId23" Type="http://schemas.openxmlformats.org/officeDocument/2006/relationships/font" Target="fonts/MontserratExtra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Light-boldItalic.fntdata"/><Relationship Id="rId25" Type="http://schemas.openxmlformats.org/officeDocument/2006/relationships/font" Target="fonts/MontserratExtraLight-italic.fntdata"/><Relationship Id="rId28" Type="http://schemas.openxmlformats.org/officeDocument/2006/relationships/font" Target="fonts/MontserratExtraBold-boldItalic.fntdata"/><Relationship Id="rId27" Type="http://schemas.openxmlformats.org/officeDocument/2006/relationships/font" Target="fonts/MontserratExtra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9585b2d30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39585b2d30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9a04e9f7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39a04e9f7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39585b2d3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339585b2d3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39a04e9f7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39a04e9f7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9a04e9f7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339a04e9f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5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3" name="Google Shape;5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1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6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2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62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6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9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69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69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69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69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70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70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70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70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70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70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70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0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1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71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3" name="Google Shape;93;p71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71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71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71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73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73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73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7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73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73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73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73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73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73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73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73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7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7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7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7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7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7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7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7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7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7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7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7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7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7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3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53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53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53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3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3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3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" name="Google Shape;22;p53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53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8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2" name="Google Shape;142;p8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81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8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8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8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4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4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5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5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6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56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56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5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8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58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58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58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5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9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59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59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59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5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59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59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159" name="Google Shape;159;p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Jose Antonio Ruiz Heredia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Hector Carlos Flores Reynoso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Alvaro Honrubia</a:t>
            </a:r>
            <a:endParaRPr sz="1200"/>
          </a:p>
        </p:txBody>
      </p:sp>
      <p:sp>
        <p:nvSpPr>
          <p:cNvPr id="160" name="Google Shape;160;p1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300">
                <a:latin typeface="Montserrat ExtraLight"/>
                <a:ea typeface="Montserrat ExtraLight"/>
                <a:cs typeface="Montserrat ExtraLight"/>
                <a:sym typeface="Montserrat ExtraLight"/>
              </a:rPr>
              <a:t>The ffNN challenge</a:t>
            </a:r>
            <a:endParaRPr b="0" sz="23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1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/>
          <p:nvPr>
            <p:ph idx="4" type="title"/>
          </p:nvPr>
        </p:nvSpPr>
        <p:spPr>
          <a:xfrm>
            <a:off x="938500" y="445025"/>
            <a:ext cx="46293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CONCLUSIONS</a:t>
            </a:r>
            <a:endParaRPr/>
          </a:p>
        </p:txBody>
      </p:sp>
      <p:cxnSp>
        <p:nvCxnSpPr>
          <p:cNvPr id="279" name="Google Shape;279;p24"/>
          <p:cNvCxnSpPr/>
          <p:nvPr/>
        </p:nvCxnSpPr>
        <p:spPr>
          <a:xfrm>
            <a:off x="1026200" y="414022"/>
            <a:ext cx="2210100" cy="1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280" name="Google Shape;280;p24"/>
          <p:cNvSpPr txBox="1"/>
          <p:nvPr>
            <p:ph type="title"/>
          </p:nvPr>
        </p:nvSpPr>
        <p:spPr>
          <a:xfrm>
            <a:off x="4700550" y="1132750"/>
            <a:ext cx="3413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OPTIMIZERS</a:t>
            </a:r>
            <a:endParaRPr/>
          </a:p>
        </p:txBody>
      </p:sp>
      <p:sp>
        <p:nvSpPr>
          <p:cNvPr id="281" name="Google Shape;281;p24"/>
          <p:cNvSpPr txBox="1"/>
          <p:nvPr>
            <p:ph idx="1" type="subTitle"/>
          </p:nvPr>
        </p:nvSpPr>
        <p:spPr>
          <a:xfrm>
            <a:off x="4700550" y="1638975"/>
            <a:ext cx="35529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SGD</a:t>
            </a:r>
            <a:r>
              <a:rPr b="1" lang="en" sz="1200"/>
              <a:t> </a:t>
            </a:r>
            <a:r>
              <a:rPr lang="en" sz="1200"/>
              <a:t>did not improved performance of Adam optimizer, needs further hypertunning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Small changes in parameter can have a big impact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24"/>
          <p:cNvSpPr txBox="1"/>
          <p:nvPr>
            <p:ph idx="5" type="title"/>
          </p:nvPr>
        </p:nvSpPr>
        <p:spPr>
          <a:xfrm>
            <a:off x="1057155" y="1132750"/>
            <a:ext cx="32184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ffNN INNEFFICENCY</a:t>
            </a:r>
            <a:endParaRPr/>
          </a:p>
        </p:txBody>
      </p:sp>
      <p:sp>
        <p:nvSpPr>
          <p:cNvPr id="283" name="Google Shape;283;p24"/>
          <p:cNvSpPr txBox="1"/>
          <p:nvPr>
            <p:ph idx="6" type="subTitle"/>
          </p:nvPr>
        </p:nvSpPr>
        <p:spPr>
          <a:xfrm>
            <a:off x="1057150" y="1638975"/>
            <a:ext cx="32184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Unoptimized for large and complex image classification problems</a:t>
            </a:r>
            <a:endParaRPr sz="1200"/>
          </a:p>
        </p:txBody>
      </p:sp>
      <p:sp>
        <p:nvSpPr>
          <p:cNvPr id="284" name="Google Shape;284;p24"/>
          <p:cNvSpPr txBox="1"/>
          <p:nvPr>
            <p:ph idx="9" type="title"/>
          </p:nvPr>
        </p:nvSpPr>
        <p:spPr>
          <a:xfrm>
            <a:off x="4911711" y="3172625"/>
            <a:ext cx="3413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LEARNING RATE SENSIBILITY</a:t>
            </a:r>
            <a:endParaRPr sz="1600"/>
          </a:p>
        </p:txBody>
      </p:sp>
      <p:sp>
        <p:nvSpPr>
          <p:cNvPr id="285" name="Google Shape;285;p24"/>
          <p:cNvSpPr txBox="1"/>
          <p:nvPr>
            <p:ph idx="13" type="subTitle"/>
          </p:nvPr>
        </p:nvSpPr>
        <p:spPr>
          <a:xfrm>
            <a:off x="4911700" y="3678850"/>
            <a:ext cx="34137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Finding the optimal learning rate is crucial</a:t>
            </a:r>
            <a:endParaRPr sz="1200"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100"/>
              <a:t>Too Low</a:t>
            </a:r>
            <a:r>
              <a:rPr lang="en" sz="1100"/>
              <a:t>: Model may fail to converge</a:t>
            </a:r>
            <a:endParaRPr sz="1100"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100"/>
              <a:t>Too High</a:t>
            </a:r>
            <a:r>
              <a:rPr lang="en" sz="1100"/>
              <a:t>: Model may diverge (unstable training)</a:t>
            </a:r>
            <a:endParaRPr sz="11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286" name="Google Shape;286;p24"/>
          <p:cNvSpPr txBox="1"/>
          <p:nvPr>
            <p:ph idx="14" type="title"/>
          </p:nvPr>
        </p:nvSpPr>
        <p:spPr>
          <a:xfrm>
            <a:off x="938502" y="3172626"/>
            <a:ext cx="32184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LOSS FUNCTION</a:t>
            </a:r>
            <a:endParaRPr/>
          </a:p>
        </p:txBody>
      </p:sp>
      <p:sp>
        <p:nvSpPr>
          <p:cNvPr id="287" name="Google Shape;287;p24"/>
          <p:cNvSpPr txBox="1"/>
          <p:nvPr>
            <p:ph idx="15" type="subTitle"/>
          </p:nvPr>
        </p:nvSpPr>
        <p:spPr>
          <a:xfrm>
            <a:off x="1026200" y="3678850"/>
            <a:ext cx="31305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P</a:t>
            </a:r>
            <a:r>
              <a:rPr lang="en" sz="1200"/>
              <a:t>robabilistic loss are better for classifying labels</a:t>
            </a:r>
            <a:endParaRPr sz="12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The loss function influence the classification output ratio.</a:t>
            </a:r>
            <a:endParaRPr sz="12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cxnSp>
        <p:nvCxnSpPr>
          <p:cNvPr id="288" name="Google Shape;288;p24"/>
          <p:cNvCxnSpPr/>
          <p:nvPr/>
        </p:nvCxnSpPr>
        <p:spPr>
          <a:xfrm>
            <a:off x="1218450" y="2986421"/>
            <a:ext cx="670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9585b2d30_4_62"/>
          <p:cNvSpPr txBox="1"/>
          <p:nvPr/>
        </p:nvSpPr>
        <p:spPr>
          <a:xfrm>
            <a:off x="938500" y="445025"/>
            <a:ext cx="46293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PROBLEM</a:t>
            </a:r>
            <a:endParaRPr sz="240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67" name="Google Shape;167;g339585b2d30_4_62"/>
          <p:cNvCxnSpPr/>
          <p:nvPr/>
        </p:nvCxnSpPr>
        <p:spPr>
          <a:xfrm>
            <a:off x="1026200" y="414022"/>
            <a:ext cx="2354700" cy="1080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168" name="Google Shape;168;g339585b2d30_4_62"/>
          <p:cNvSpPr txBox="1"/>
          <p:nvPr/>
        </p:nvSpPr>
        <p:spPr>
          <a:xfrm>
            <a:off x="3538497" y="20821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Scope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9" name="Google Shape;169;g339585b2d30_4_62"/>
          <p:cNvSpPr txBox="1"/>
          <p:nvPr/>
        </p:nvSpPr>
        <p:spPr>
          <a:xfrm>
            <a:off x="3310500" y="2767075"/>
            <a:ext cx="2520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Create a baseline to define if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Forward-Feed Neural Networks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are enough for image classification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g339585b2d30_4_62"/>
          <p:cNvSpPr txBox="1"/>
          <p:nvPr/>
        </p:nvSpPr>
        <p:spPr>
          <a:xfrm>
            <a:off x="6180953" y="20821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Observations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1" name="Google Shape;171;g339585b2d30_4_62"/>
          <p:cNvSpPr txBox="1"/>
          <p:nvPr/>
        </p:nvSpPr>
        <p:spPr>
          <a:xfrm>
            <a:off x="5952950" y="2767075"/>
            <a:ext cx="25983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Models are compared using 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metrics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such a mean accuracy, recall and precision.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g339585b2d30_4_62"/>
          <p:cNvSpPr txBox="1"/>
          <p:nvPr/>
        </p:nvSpPr>
        <p:spPr>
          <a:xfrm>
            <a:off x="896047" y="20821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Problem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3" name="Google Shape;173;g339585b2d30_4_62"/>
          <p:cNvSpPr txBox="1"/>
          <p:nvPr/>
        </p:nvSpPr>
        <p:spPr>
          <a:xfrm>
            <a:off x="671050" y="2767075"/>
            <a:ext cx="2520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Given a set of images (224px, 224px) 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a classifier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that is able to detect the vehicle type.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" name="Google Shape;174;g339585b2d30_4_62"/>
          <p:cNvCxnSpPr/>
          <p:nvPr/>
        </p:nvCxnSpPr>
        <p:spPr>
          <a:xfrm>
            <a:off x="4436097" y="2703098"/>
            <a:ext cx="2718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cxnSp>
        <p:nvCxnSpPr>
          <p:cNvPr id="175" name="Google Shape;175;g339585b2d30_4_62"/>
          <p:cNvCxnSpPr/>
          <p:nvPr/>
        </p:nvCxnSpPr>
        <p:spPr>
          <a:xfrm>
            <a:off x="7078550" y="2703098"/>
            <a:ext cx="2718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cxnSp>
        <p:nvCxnSpPr>
          <p:cNvPr id="176" name="Google Shape;176;g339585b2d30_4_62"/>
          <p:cNvCxnSpPr/>
          <p:nvPr/>
        </p:nvCxnSpPr>
        <p:spPr>
          <a:xfrm>
            <a:off x="1793650" y="2703098"/>
            <a:ext cx="2718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177" name="Google Shape;177;g339585b2d30_4_62"/>
          <p:cNvSpPr/>
          <p:nvPr/>
        </p:nvSpPr>
        <p:spPr>
          <a:xfrm>
            <a:off x="1587250" y="1277550"/>
            <a:ext cx="684600" cy="6846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339585b2d30_4_62"/>
          <p:cNvSpPr/>
          <p:nvPr/>
        </p:nvSpPr>
        <p:spPr>
          <a:xfrm>
            <a:off x="4229697" y="1277550"/>
            <a:ext cx="684600" cy="6846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339585b2d30_4_62"/>
          <p:cNvSpPr/>
          <p:nvPr/>
        </p:nvSpPr>
        <p:spPr>
          <a:xfrm>
            <a:off x="6872150" y="1277550"/>
            <a:ext cx="684600" cy="6846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339585b2d30_4_62"/>
          <p:cNvSpPr/>
          <p:nvPr/>
        </p:nvSpPr>
        <p:spPr>
          <a:xfrm>
            <a:off x="7002502" y="1414850"/>
            <a:ext cx="423884" cy="409986"/>
          </a:xfrm>
          <a:custGeom>
            <a:rect b="b" l="l" r="r" t="t"/>
            <a:pathLst>
              <a:path extrusionOk="0" h="11033" w="11407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rgbClr val="0016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" name="Google Shape;181;g339585b2d30_4_62"/>
          <p:cNvGrpSpPr/>
          <p:nvPr/>
        </p:nvGrpSpPr>
        <p:grpSpPr>
          <a:xfrm>
            <a:off x="4408938" y="1407907"/>
            <a:ext cx="326106" cy="423908"/>
            <a:chOff x="3990517" y="3354173"/>
            <a:chExt cx="279559" cy="363402"/>
          </a:xfrm>
        </p:grpSpPr>
        <p:sp>
          <p:nvSpPr>
            <p:cNvPr id="182" name="Google Shape;182;g339585b2d30_4_62"/>
            <p:cNvSpPr/>
            <p:nvPr/>
          </p:nvSpPr>
          <p:spPr>
            <a:xfrm>
              <a:off x="3990517" y="3354173"/>
              <a:ext cx="279559" cy="363402"/>
            </a:xfrm>
            <a:custGeom>
              <a:rect b="b" l="l" r="r" t="t"/>
              <a:pathLst>
                <a:path extrusionOk="0" h="11408" w="8776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339585b2d30_4_62"/>
            <p:cNvSpPr/>
            <p:nvPr/>
          </p:nvSpPr>
          <p:spPr>
            <a:xfrm>
              <a:off x="4102009" y="3418680"/>
              <a:ext cx="36824" cy="37175"/>
            </a:xfrm>
            <a:custGeom>
              <a:rect b="b" l="l" r="r" t="t"/>
              <a:pathLst>
                <a:path extrusionOk="0" h="1167" w="1156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339585b2d30_4_62"/>
            <p:cNvSpPr/>
            <p:nvPr/>
          </p:nvSpPr>
          <p:spPr>
            <a:xfrm>
              <a:off x="4083820" y="3615129"/>
              <a:ext cx="37175" cy="36824"/>
            </a:xfrm>
            <a:custGeom>
              <a:rect b="b" l="l" r="r" t="t"/>
              <a:pathLst>
                <a:path extrusionOk="0" h="1156" w="1167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g339585b2d30_4_62"/>
          <p:cNvGrpSpPr/>
          <p:nvPr/>
        </p:nvGrpSpPr>
        <p:grpSpPr>
          <a:xfrm>
            <a:off x="1708217" y="1406360"/>
            <a:ext cx="442673" cy="426992"/>
            <a:chOff x="1284212" y="1963766"/>
            <a:chExt cx="379489" cy="366046"/>
          </a:xfrm>
        </p:grpSpPr>
        <p:sp>
          <p:nvSpPr>
            <p:cNvPr id="186" name="Google Shape;186;g339585b2d30_4_62"/>
            <p:cNvSpPr/>
            <p:nvPr/>
          </p:nvSpPr>
          <p:spPr>
            <a:xfrm>
              <a:off x="1436861" y="2112975"/>
              <a:ext cx="69444" cy="68902"/>
            </a:xfrm>
            <a:custGeom>
              <a:rect b="b" l="l" r="r" t="t"/>
              <a:pathLst>
                <a:path extrusionOk="0" h="2163" w="218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339585b2d30_4_62"/>
            <p:cNvSpPr/>
            <p:nvPr/>
          </p:nvSpPr>
          <p:spPr>
            <a:xfrm>
              <a:off x="1284212" y="1963766"/>
              <a:ext cx="379489" cy="366046"/>
            </a:xfrm>
            <a:custGeom>
              <a:rect b="b" l="l" r="r" t="t"/>
              <a:pathLst>
                <a:path extrusionOk="0" h="11491" w="11913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9a04e9f7f_0_53"/>
          <p:cNvSpPr txBox="1"/>
          <p:nvPr/>
        </p:nvSpPr>
        <p:spPr>
          <a:xfrm>
            <a:off x="938500" y="445025"/>
            <a:ext cx="46293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ARCHITECTURE</a:t>
            </a:r>
            <a:endParaRPr sz="240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93" name="Google Shape;193;g339a04e9f7f_0_53"/>
          <p:cNvCxnSpPr/>
          <p:nvPr/>
        </p:nvCxnSpPr>
        <p:spPr>
          <a:xfrm>
            <a:off x="1026200" y="414022"/>
            <a:ext cx="2354700" cy="1080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pic>
        <p:nvPicPr>
          <p:cNvPr id="194" name="Google Shape;194;g339a04e9f7f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500" y="1161400"/>
            <a:ext cx="5090325" cy="2130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339a04e9f7f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250" y="2892200"/>
            <a:ext cx="4044651" cy="19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9585b2d30_4_0"/>
          <p:cNvSpPr txBox="1"/>
          <p:nvPr>
            <p:ph type="title"/>
          </p:nvPr>
        </p:nvSpPr>
        <p:spPr>
          <a:xfrm>
            <a:off x="938500" y="445025"/>
            <a:ext cx="47022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THE PROCESS</a:t>
            </a:r>
            <a:endParaRPr sz="2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cxnSp>
        <p:nvCxnSpPr>
          <p:cNvPr id="201" name="Google Shape;201;g339585b2d30_4_0"/>
          <p:cNvCxnSpPr/>
          <p:nvPr/>
        </p:nvCxnSpPr>
        <p:spPr>
          <a:xfrm>
            <a:off x="468525" y="4163850"/>
            <a:ext cx="7923900" cy="10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g339585b2d30_4_0"/>
          <p:cNvSpPr txBox="1"/>
          <p:nvPr>
            <p:ph idx="4294967295" type="title"/>
          </p:nvPr>
        </p:nvSpPr>
        <p:spPr>
          <a:xfrm>
            <a:off x="331200" y="1411900"/>
            <a:ext cx="18843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Environment</a:t>
            </a:r>
            <a:r>
              <a:rPr lang="en" sz="1400"/>
              <a:t> Provisioning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03" name="Google Shape;203;g339585b2d30_4_0"/>
          <p:cNvSpPr txBox="1"/>
          <p:nvPr>
            <p:ph idx="4294967295" type="subTitle"/>
          </p:nvPr>
        </p:nvSpPr>
        <p:spPr>
          <a:xfrm>
            <a:off x="485975" y="1963850"/>
            <a:ext cx="1637700" cy="1547100"/>
          </a:xfrm>
          <a:prstGeom prst="rect">
            <a:avLst/>
          </a:prstGeom>
          <a:solidFill>
            <a:srgbClr val="F2F2F2">
              <a:alpha val="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Two environments where used:</a:t>
            </a:r>
            <a:endParaRPr sz="1100">
              <a:solidFill>
                <a:schemeClr val="lt1"/>
              </a:solidFill>
            </a:endParaRPr>
          </a:p>
          <a:p>
            <a:pPr indent="-184150" lvl="0" marL="17145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" sz="1100">
                <a:solidFill>
                  <a:schemeClr val="lt1"/>
                </a:solidFill>
              </a:rPr>
              <a:t>Ka</a:t>
            </a:r>
            <a:r>
              <a:rPr b="1" lang="en" sz="1100">
                <a:solidFill>
                  <a:schemeClr val="lt1"/>
                </a:solidFill>
              </a:rPr>
              <a:t>ggle</a:t>
            </a:r>
            <a:r>
              <a:rPr lang="en" sz="1100">
                <a:solidFill>
                  <a:schemeClr val="lt1"/>
                </a:solidFill>
              </a:rPr>
              <a:t> with "GPU T4 x2" accelerator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1841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" sz="1100">
                <a:solidFill>
                  <a:schemeClr val="lt1"/>
                </a:solidFill>
              </a:rPr>
              <a:t>Dev Containers</a:t>
            </a:r>
            <a:r>
              <a:rPr lang="en" sz="1100">
                <a:solidFill>
                  <a:schemeClr val="lt1"/>
                </a:solidFill>
              </a:rPr>
              <a:t> (local) with RTX 4060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en" sz="11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04" name="Google Shape;204;g339585b2d30_4_0"/>
          <p:cNvSpPr txBox="1"/>
          <p:nvPr>
            <p:ph idx="4294967295" type="subTitle"/>
          </p:nvPr>
        </p:nvSpPr>
        <p:spPr>
          <a:xfrm>
            <a:off x="2540800" y="1969175"/>
            <a:ext cx="18243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1714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Download </a:t>
            </a:r>
            <a:r>
              <a:rPr b="1" lang="en" sz="1100">
                <a:solidFill>
                  <a:schemeClr val="lt1"/>
                </a:solidFill>
              </a:rPr>
              <a:t>custom dataset</a:t>
            </a:r>
            <a:br>
              <a:rPr b="1" lang="en" sz="1100">
                <a:solidFill>
                  <a:schemeClr val="lt1"/>
                </a:solidFill>
              </a:rPr>
            </a:br>
            <a:endParaRPr b="1" sz="1100">
              <a:solidFill>
                <a:schemeClr val="lt1"/>
              </a:solidFill>
            </a:endParaRPr>
          </a:p>
          <a:p>
            <a:pPr indent="-184150" lvl="0" marL="1714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Convert each image into </a:t>
            </a:r>
            <a:r>
              <a:rPr b="1" lang="en" sz="1100">
                <a:solidFill>
                  <a:schemeClr val="lt1"/>
                </a:solidFill>
              </a:rPr>
              <a:t>image vector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184150" lvl="0" marL="1714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" sz="1100">
                <a:solidFill>
                  <a:schemeClr val="lt1"/>
                </a:solidFill>
              </a:rPr>
              <a:t>Split dataset</a:t>
            </a:r>
            <a:r>
              <a:rPr lang="en" sz="1100">
                <a:solidFill>
                  <a:schemeClr val="lt1"/>
                </a:solidFill>
              </a:rPr>
              <a:t> into 90% training and 10% test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05" name="Google Shape;205;g339585b2d30_4_0"/>
          <p:cNvSpPr txBox="1"/>
          <p:nvPr>
            <p:ph idx="4294967295" type="title"/>
          </p:nvPr>
        </p:nvSpPr>
        <p:spPr>
          <a:xfrm>
            <a:off x="2480650" y="1402050"/>
            <a:ext cx="18843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Dataset preparation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06" name="Google Shape;206;g339585b2d30_4_0"/>
          <p:cNvSpPr/>
          <p:nvPr/>
        </p:nvSpPr>
        <p:spPr>
          <a:xfrm>
            <a:off x="1148025" y="4045950"/>
            <a:ext cx="221100" cy="26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339585b2d30_4_0"/>
          <p:cNvSpPr/>
          <p:nvPr/>
        </p:nvSpPr>
        <p:spPr>
          <a:xfrm>
            <a:off x="3348390" y="4045950"/>
            <a:ext cx="221100" cy="26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339585b2d30_4_0"/>
          <p:cNvSpPr/>
          <p:nvPr/>
        </p:nvSpPr>
        <p:spPr>
          <a:xfrm>
            <a:off x="5393882" y="4045950"/>
            <a:ext cx="221100" cy="26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339585b2d30_4_0"/>
          <p:cNvSpPr/>
          <p:nvPr/>
        </p:nvSpPr>
        <p:spPr>
          <a:xfrm>
            <a:off x="7516810" y="4045950"/>
            <a:ext cx="221100" cy="26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" name="Google Shape;210;g339585b2d30_4_0"/>
          <p:cNvCxnSpPr/>
          <p:nvPr/>
        </p:nvCxnSpPr>
        <p:spPr>
          <a:xfrm>
            <a:off x="1026200" y="414022"/>
            <a:ext cx="22914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11" name="Google Shape;211;g339585b2d30_4_0"/>
          <p:cNvSpPr txBox="1"/>
          <p:nvPr>
            <p:ph idx="4294967295" type="subTitle"/>
          </p:nvPr>
        </p:nvSpPr>
        <p:spPr>
          <a:xfrm>
            <a:off x="4690250" y="1979025"/>
            <a:ext cx="18243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1714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Run </a:t>
            </a:r>
            <a:r>
              <a:rPr b="1" lang="en" sz="1200">
                <a:solidFill>
                  <a:schemeClr val="lt1"/>
                </a:solidFill>
              </a:rPr>
              <a:t>base model</a:t>
            </a:r>
            <a:br>
              <a:rPr lang="en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indent="-190500" lvl="0" marL="1714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Save base metrics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2" name="Google Shape;212;g339585b2d30_4_0"/>
          <p:cNvSpPr txBox="1"/>
          <p:nvPr>
            <p:ph idx="4294967295" type="title"/>
          </p:nvPr>
        </p:nvSpPr>
        <p:spPr>
          <a:xfrm>
            <a:off x="4630100" y="1411900"/>
            <a:ext cx="18843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Model training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13" name="Google Shape;213;g339585b2d30_4_0"/>
          <p:cNvSpPr txBox="1"/>
          <p:nvPr>
            <p:ph idx="4294967295" type="subTitle"/>
          </p:nvPr>
        </p:nvSpPr>
        <p:spPr>
          <a:xfrm>
            <a:off x="6779650" y="1979025"/>
            <a:ext cx="21696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1714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Increase </a:t>
            </a:r>
            <a:r>
              <a:rPr b="1" lang="en" sz="1200">
                <a:solidFill>
                  <a:schemeClr val="lt1"/>
                </a:solidFill>
              </a:rPr>
              <a:t>batch size</a:t>
            </a:r>
            <a:br>
              <a:rPr lang="en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indent="-190500" lvl="0" marL="1714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</a:rPr>
              <a:t>Adam</a:t>
            </a:r>
            <a:r>
              <a:rPr lang="en" sz="1200">
                <a:solidFill>
                  <a:schemeClr val="lt1"/>
                </a:solidFill>
              </a:rPr>
              <a:t> o</a:t>
            </a:r>
            <a:r>
              <a:rPr lang="en" sz="1200">
                <a:solidFill>
                  <a:schemeClr val="lt1"/>
                </a:solidFill>
              </a:rPr>
              <a:t>ptimizer:</a:t>
            </a:r>
            <a:endParaRPr sz="1200">
              <a:solidFill>
                <a:schemeClr val="lt1"/>
              </a:solidFill>
            </a:endParaRPr>
          </a:p>
          <a:p>
            <a:pPr indent="-247650" lvl="1" marL="4000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Alpha</a:t>
            </a:r>
            <a:endParaRPr sz="1200">
              <a:solidFill>
                <a:schemeClr val="lt1"/>
              </a:solidFill>
            </a:endParaRPr>
          </a:p>
          <a:p>
            <a:pPr indent="-247650" lvl="1" marL="4000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Beta 1/2</a:t>
            </a:r>
            <a:endParaRPr sz="1200">
              <a:solidFill>
                <a:schemeClr val="lt1"/>
              </a:solidFill>
            </a:endParaRPr>
          </a:p>
          <a:p>
            <a:pPr indent="-247650" lvl="1" marL="4000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Epsilon</a:t>
            </a:r>
            <a:br>
              <a:rPr lang="en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indent="-190500" lvl="0" marL="1714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</a:rPr>
              <a:t>SGD</a:t>
            </a:r>
            <a:r>
              <a:rPr lang="en" sz="1200">
                <a:solidFill>
                  <a:schemeClr val="lt1"/>
                </a:solidFill>
              </a:rPr>
              <a:t> with binary </a:t>
            </a:r>
            <a:r>
              <a:rPr lang="en" sz="1200">
                <a:solidFill>
                  <a:schemeClr val="lt1"/>
                </a:solidFill>
              </a:rPr>
              <a:t>cross entropy / mean_squared_error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4" name="Google Shape;214;g339585b2d30_4_0"/>
          <p:cNvSpPr txBox="1"/>
          <p:nvPr>
            <p:ph idx="4294967295" type="title"/>
          </p:nvPr>
        </p:nvSpPr>
        <p:spPr>
          <a:xfrm>
            <a:off x="6839700" y="1411900"/>
            <a:ext cx="18843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Parameter Hypertunning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"/>
          <p:cNvSpPr txBox="1"/>
          <p:nvPr>
            <p:ph idx="4" type="title"/>
          </p:nvPr>
        </p:nvSpPr>
        <p:spPr>
          <a:xfrm>
            <a:off x="938500" y="445025"/>
            <a:ext cx="4629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 ITERATIONS</a:t>
            </a:r>
            <a:endParaRPr/>
          </a:p>
        </p:txBody>
      </p:sp>
      <p:cxnSp>
        <p:nvCxnSpPr>
          <p:cNvPr id="220" name="Google Shape;220;p8"/>
          <p:cNvCxnSpPr/>
          <p:nvPr/>
        </p:nvCxnSpPr>
        <p:spPr>
          <a:xfrm>
            <a:off x="1026200" y="414022"/>
            <a:ext cx="32586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221" name="Google Shape;221;p8"/>
          <p:cNvSpPr txBox="1"/>
          <p:nvPr>
            <p:ph idx="4294967295" type="title"/>
          </p:nvPr>
        </p:nvSpPr>
        <p:spPr>
          <a:xfrm>
            <a:off x="645202" y="134122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00</a:t>
            </a:r>
            <a:endParaRPr/>
          </a:p>
        </p:txBody>
      </p:sp>
      <p:sp>
        <p:nvSpPr>
          <p:cNvPr id="222" name="Google Shape;222;p8"/>
          <p:cNvSpPr txBox="1"/>
          <p:nvPr>
            <p:ph idx="1" type="subTitle"/>
          </p:nvPr>
        </p:nvSpPr>
        <p:spPr>
          <a:xfrm>
            <a:off x="3046325" y="2000425"/>
            <a:ext cx="25215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000"/>
              <a:t>Increase </a:t>
            </a:r>
            <a:r>
              <a:rPr b="1" i="1" lang="en" sz="1000"/>
              <a:t>Batch size</a:t>
            </a:r>
            <a:endParaRPr b="1" i="1" sz="1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000"/>
              <a:t>Decrease </a:t>
            </a:r>
            <a:r>
              <a:rPr b="1" i="1" lang="en" sz="1000"/>
              <a:t>Early Stopping</a:t>
            </a:r>
            <a:endParaRPr b="1" i="1" sz="1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000"/>
              <a:t>and </a:t>
            </a:r>
            <a:r>
              <a:rPr b="1" i="1" lang="en" sz="1000"/>
              <a:t>LR Reduction</a:t>
            </a:r>
            <a:endParaRPr b="1" i="1" sz="1000"/>
          </a:p>
        </p:txBody>
      </p:sp>
      <p:sp>
        <p:nvSpPr>
          <p:cNvPr id="223" name="Google Shape;223;p8"/>
          <p:cNvSpPr txBox="1"/>
          <p:nvPr>
            <p:ph idx="3" type="subTitle"/>
          </p:nvPr>
        </p:nvSpPr>
        <p:spPr>
          <a:xfrm>
            <a:off x="6453150" y="2000425"/>
            <a:ext cx="18078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000"/>
              <a:t>Decrease </a:t>
            </a:r>
            <a:r>
              <a:rPr b="1" i="1" lang="en" sz="1000"/>
              <a:t>Learning rate</a:t>
            </a:r>
            <a:endParaRPr b="1" i="1" sz="1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000"/>
              <a:t>Decrease </a:t>
            </a:r>
            <a:r>
              <a:rPr b="1" i="1" lang="en" sz="1000"/>
              <a:t>Beta 1</a:t>
            </a:r>
            <a:r>
              <a:rPr b="1" lang="en" sz="1000"/>
              <a:t>  and </a:t>
            </a:r>
            <a:r>
              <a:rPr b="1" i="1" lang="en" sz="1000"/>
              <a:t>Epsilon</a:t>
            </a:r>
            <a:endParaRPr b="1" i="1" sz="1000"/>
          </a:p>
        </p:txBody>
      </p:sp>
      <p:sp>
        <p:nvSpPr>
          <p:cNvPr id="224" name="Google Shape;224;p8"/>
          <p:cNvSpPr txBox="1"/>
          <p:nvPr>
            <p:ph idx="4294967295" type="subTitle"/>
          </p:nvPr>
        </p:nvSpPr>
        <p:spPr>
          <a:xfrm>
            <a:off x="645200" y="2000436"/>
            <a:ext cx="15297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000">
                <a:solidFill>
                  <a:schemeClr val="lt1"/>
                </a:solidFill>
              </a:rPr>
              <a:t>Base Model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8"/>
          <p:cNvSpPr txBox="1"/>
          <p:nvPr>
            <p:ph idx="4294967295" type="title"/>
          </p:nvPr>
        </p:nvSpPr>
        <p:spPr>
          <a:xfrm>
            <a:off x="3554812" y="134122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6" name="Google Shape;226;p8"/>
          <p:cNvSpPr txBox="1"/>
          <p:nvPr>
            <p:ph idx="4294967295" type="title"/>
          </p:nvPr>
        </p:nvSpPr>
        <p:spPr>
          <a:xfrm>
            <a:off x="6540621" y="134122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27" name="Google Shape;227;p8"/>
          <p:cNvCxnSpPr/>
          <p:nvPr/>
        </p:nvCxnSpPr>
        <p:spPr>
          <a:xfrm>
            <a:off x="1263086" y="1798161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cxnSp>
        <p:nvCxnSpPr>
          <p:cNvPr id="228" name="Google Shape;228;p8"/>
          <p:cNvCxnSpPr/>
          <p:nvPr/>
        </p:nvCxnSpPr>
        <p:spPr>
          <a:xfrm>
            <a:off x="4172696" y="1798161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cxnSp>
        <p:nvCxnSpPr>
          <p:cNvPr id="229" name="Google Shape;229;p8"/>
          <p:cNvCxnSpPr/>
          <p:nvPr/>
        </p:nvCxnSpPr>
        <p:spPr>
          <a:xfrm>
            <a:off x="7158505" y="1798161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30" name="Google Shape;230;p8"/>
          <p:cNvSpPr txBox="1"/>
          <p:nvPr>
            <p:ph idx="3" type="subTitle"/>
          </p:nvPr>
        </p:nvSpPr>
        <p:spPr>
          <a:xfrm>
            <a:off x="1665300" y="3980075"/>
            <a:ext cx="19434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000"/>
              <a:t>Increase</a:t>
            </a:r>
            <a:r>
              <a:rPr b="1" i="1" lang="en" sz="1000"/>
              <a:t> Batch size</a:t>
            </a:r>
            <a:endParaRPr b="1" i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i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en" sz="1000"/>
              <a:t>Increase Beta 2</a:t>
            </a:r>
            <a:endParaRPr b="1" sz="1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i="1" sz="1000"/>
          </a:p>
        </p:txBody>
      </p:sp>
      <p:sp>
        <p:nvSpPr>
          <p:cNvPr id="231" name="Google Shape;231;p8"/>
          <p:cNvSpPr txBox="1"/>
          <p:nvPr>
            <p:ph idx="4294967295" type="title"/>
          </p:nvPr>
        </p:nvSpPr>
        <p:spPr>
          <a:xfrm>
            <a:off x="1861446" y="332087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32" name="Google Shape;232;p8"/>
          <p:cNvCxnSpPr/>
          <p:nvPr/>
        </p:nvCxnSpPr>
        <p:spPr>
          <a:xfrm>
            <a:off x="2479330" y="3777811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33" name="Google Shape;233;p8"/>
          <p:cNvSpPr txBox="1"/>
          <p:nvPr>
            <p:ph idx="1" type="subTitle"/>
          </p:nvPr>
        </p:nvSpPr>
        <p:spPr>
          <a:xfrm>
            <a:off x="4655375" y="3905425"/>
            <a:ext cx="27303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Change Adam optimizer to SGD with binary_crossentropy / mean_square_error</a:t>
            </a:r>
            <a:endParaRPr b="1" sz="1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00"/>
          </a:p>
        </p:txBody>
      </p:sp>
      <p:sp>
        <p:nvSpPr>
          <p:cNvPr id="234" name="Google Shape;234;p8"/>
          <p:cNvSpPr txBox="1"/>
          <p:nvPr>
            <p:ph idx="4294967295" type="title"/>
          </p:nvPr>
        </p:nvSpPr>
        <p:spPr>
          <a:xfrm>
            <a:off x="5231212" y="324622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35" name="Google Shape;235;p8"/>
          <p:cNvCxnSpPr/>
          <p:nvPr/>
        </p:nvCxnSpPr>
        <p:spPr>
          <a:xfrm>
            <a:off x="5849096" y="3703161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/>
          <p:nvPr>
            <p:ph type="title"/>
          </p:nvPr>
        </p:nvSpPr>
        <p:spPr>
          <a:xfrm>
            <a:off x="938500" y="445025"/>
            <a:ext cx="47022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 METRICS</a:t>
            </a:r>
            <a:endParaRPr/>
          </a:p>
        </p:txBody>
      </p:sp>
      <p:sp>
        <p:nvSpPr>
          <p:cNvPr id="241" name="Google Shape;241;p18"/>
          <p:cNvSpPr txBox="1"/>
          <p:nvPr>
            <p:ph idx="4294967295" type="body"/>
          </p:nvPr>
        </p:nvSpPr>
        <p:spPr>
          <a:xfrm>
            <a:off x="7463954" y="2276175"/>
            <a:ext cx="14799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>
                <a:solidFill>
                  <a:schemeClr val="lt1"/>
                </a:solidFill>
              </a:rPr>
              <a:t>Accuracy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2" name="Google Shape;242;p18"/>
          <p:cNvSpPr/>
          <p:nvPr/>
        </p:nvSpPr>
        <p:spPr>
          <a:xfrm>
            <a:off x="7295645" y="2384775"/>
            <a:ext cx="168300" cy="168300"/>
          </a:xfrm>
          <a:prstGeom prst="ellipse">
            <a:avLst/>
          </a:prstGeom>
          <a:solidFill>
            <a:srgbClr val="F5C2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8"/>
          <p:cNvSpPr txBox="1"/>
          <p:nvPr>
            <p:ph idx="4294967295" type="body"/>
          </p:nvPr>
        </p:nvSpPr>
        <p:spPr>
          <a:xfrm>
            <a:off x="7463945" y="2724000"/>
            <a:ext cx="807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>
                <a:solidFill>
                  <a:schemeClr val="lt1"/>
                </a:solidFill>
              </a:rPr>
              <a:t>Recall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4" name="Google Shape;244;p18"/>
          <p:cNvSpPr/>
          <p:nvPr/>
        </p:nvSpPr>
        <p:spPr>
          <a:xfrm>
            <a:off x="7295645" y="2832600"/>
            <a:ext cx="168300" cy="168300"/>
          </a:xfrm>
          <a:prstGeom prst="ellipse">
            <a:avLst/>
          </a:prstGeom>
          <a:solidFill>
            <a:srgbClr val="65A8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18"/>
          <p:cNvCxnSpPr/>
          <p:nvPr/>
        </p:nvCxnSpPr>
        <p:spPr>
          <a:xfrm flipH="1" rot="10800000">
            <a:off x="1026200" y="406822"/>
            <a:ext cx="2743200" cy="7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246" name="Google Shape;246;p18"/>
          <p:cNvSpPr txBox="1"/>
          <p:nvPr>
            <p:ph idx="4294967295" type="body"/>
          </p:nvPr>
        </p:nvSpPr>
        <p:spPr>
          <a:xfrm>
            <a:off x="7463952" y="3181200"/>
            <a:ext cx="1184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>
                <a:solidFill>
                  <a:schemeClr val="lt1"/>
                </a:solidFill>
              </a:rPr>
              <a:t>Precision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7" name="Google Shape;247;p18"/>
          <p:cNvSpPr/>
          <p:nvPr/>
        </p:nvSpPr>
        <p:spPr>
          <a:xfrm>
            <a:off x="7295645" y="3289800"/>
            <a:ext cx="168300" cy="168300"/>
          </a:xfrm>
          <a:prstGeom prst="ellipse">
            <a:avLst/>
          </a:prstGeom>
          <a:solidFill>
            <a:srgbClr val="D516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1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75" y="1180150"/>
            <a:ext cx="6856851" cy="347318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8"/>
          <p:cNvSpPr/>
          <p:nvPr/>
        </p:nvSpPr>
        <p:spPr>
          <a:xfrm>
            <a:off x="4557725" y="2805875"/>
            <a:ext cx="967200" cy="18894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0" name="Google Shape;250;p18"/>
          <p:cNvCxnSpPr/>
          <p:nvPr/>
        </p:nvCxnSpPr>
        <p:spPr>
          <a:xfrm flipH="1">
            <a:off x="5208250" y="1468650"/>
            <a:ext cx="885300" cy="11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18"/>
          <p:cNvSpPr txBox="1"/>
          <p:nvPr/>
        </p:nvSpPr>
        <p:spPr>
          <a:xfrm>
            <a:off x="6142850" y="762450"/>
            <a:ext cx="2743200" cy="88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BEST MODEL:</a:t>
            </a:r>
            <a:br>
              <a:rPr b="1" i="1" lang="en" sz="11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1" sz="11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Greater batch size 32 to 64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Beta 2 parameter from 0.9 to  0.999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>
            <p:ph type="title"/>
          </p:nvPr>
        </p:nvSpPr>
        <p:spPr>
          <a:xfrm>
            <a:off x="504600" y="445025"/>
            <a:ext cx="47022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accent1"/>
                </a:solidFill>
              </a:rPr>
              <a:t>BEST MODEL</a:t>
            </a:r>
            <a:endParaRPr/>
          </a:p>
        </p:txBody>
      </p:sp>
      <p:cxnSp>
        <p:nvCxnSpPr>
          <p:cNvPr id="257" name="Google Shape;257;p28"/>
          <p:cNvCxnSpPr/>
          <p:nvPr/>
        </p:nvCxnSpPr>
        <p:spPr>
          <a:xfrm flipH="1" rot="10800000">
            <a:off x="592300" y="406822"/>
            <a:ext cx="2743200" cy="7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550" y="300625"/>
            <a:ext cx="5188700" cy="45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/>
        </p:nvSpPr>
        <p:spPr>
          <a:xfrm>
            <a:off x="453775" y="1017325"/>
            <a:ext cx="3136800" cy="3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lt1"/>
                </a:solidFill>
              </a:rPr>
              <a:t>Mean </a:t>
            </a:r>
            <a:r>
              <a:rPr b="1" lang="en" sz="850" u="sng">
                <a:solidFill>
                  <a:schemeClr val="lt1"/>
                </a:solidFill>
              </a:rPr>
              <a:t>Accuracy</a:t>
            </a:r>
            <a:r>
              <a:rPr b="1" lang="en" sz="850">
                <a:solidFill>
                  <a:schemeClr val="lt1"/>
                </a:solidFill>
              </a:rPr>
              <a:t>: 47.895%</a:t>
            </a:r>
            <a:endParaRPr b="1" sz="8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lt1"/>
                </a:solidFill>
              </a:rPr>
              <a:t>Mean </a:t>
            </a:r>
            <a:r>
              <a:rPr b="1" lang="en" sz="850" u="sng">
                <a:solidFill>
                  <a:schemeClr val="lt1"/>
                </a:solidFill>
              </a:rPr>
              <a:t>Recall</a:t>
            </a:r>
            <a:r>
              <a:rPr b="1" lang="en" sz="850">
                <a:solidFill>
                  <a:schemeClr val="lt1"/>
                </a:solidFill>
              </a:rPr>
              <a:t>: 35.316%</a:t>
            </a:r>
            <a:endParaRPr b="1" sz="8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lt1"/>
                </a:solidFill>
              </a:rPr>
              <a:t>Mean </a:t>
            </a:r>
            <a:r>
              <a:rPr b="1" lang="en" sz="850" u="sng">
                <a:solidFill>
                  <a:schemeClr val="lt1"/>
                </a:solidFill>
              </a:rPr>
              <a:t>Precision</a:t>
            </a:r>
            <a:r>
              <a:rPr b="1" lang="en" sz="850">
                <a:solidFill>
                  <a:schemeClr val="lt1"/>
                </a:solidFill>
              </a:rPr>
              <a:t>: 39.007%</a:t>
            </a:r>
            <a:endParaRPr b="1" sz="8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chemeClr val="lt1"/>
                </a:solidFill>
              </a:rPr>
              <a:t>&gt; </a:t>
            </a:r>
            <a:r>
              <a:rPr b="1" lang="en" sz="850">
                <a:solidFill>
                  <a:schemeClr val="lt1"/>
                </a:solidFill>
              </a:rPr>
              <a:t>Cargo plane</a:t>
            </a:r>
            <a:r>
              <a:rPr b="1" lang="en" sz="650">
                <a:solidFill>
                  <a:schemeClr val="lt1"/>
                </a:solidFill>
              </a:rPr>
              <a:t>: Recall: 52.941% Precision: 54.545% Specificity: 98.551% Dice: 53.731%</a:t>
            </a:r>
            <a:endParaRPr b="1" sz="6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chemeClr val="lt1"/>
                </a:solidFill>
              </a:rPr>
              <a:t>&gt; </a:t>
            </a:r>
            <a:r>
              <a:rPr b="1" lang="en" sz="850">
                <a:solidFill>
                  <a:schemeClr val="lt1"/>
                </a:solidFill>
              </a:rPr>
              <a:t>Helicopter</a:t>
            </a:r>
            <a:r>
              <a:rPr b="1" lang="en" sz="650">
                <a:solidFill>
                  <a:schemeClr val="lt1"/>
                </a:solidFill>
              </a:rPr>
              <a:t>: Recall: 0.000% Precision: 0.000% Specificity: 99.719% Dice: 0.000%</a:t>
            </a:r>
            <a:endParaRPr b="1" sz="6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chemeClr val="lt1"/>
                </a:solidFill>
              </a:rPr>
              <a:t>&gt; </a:t>
            </a:r>
            <a:r>
              <a:rPr b="1" lang="en" sz="850">
                <a:solidFill>
                  <a:schemeClr val="lt1"/>
                </a:solidFill>
              </a:rPr>
              <a:t>Small car</a:t>
            </a:r>
            <a:r>
              <a:rPr b="1" lang="en" sz="650">
                <a:solidFill>
                  <a:schemeClr val="lt1"/>
                </a:solidFill>
              </a:rPr>
              <a:t>: Recall: 78.571% Precision: 61.914% Specificity: 88.184% Dice: 69.255%</a:t>
            </a:r>
            <a:endParaRPr b="1" sz="6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chemeClr val="lt1"/>
                </a:solidFill>
              </a:rPr>
              <a:t>&gt; </a:t>
            </a:r>
            <a:r>
              <a:rPr b="1" lang="en" sz="850">
                <a:solidFill>
                  <a:schemeClr val="lt1"/>
                </a:solidFill>
              </a:rPr>
              <a:t>Bus</a:t>
            </a:r>
            <a:r>
              <a:rPr b="1" lang="en" sz="650">
                <a:solidFill>
                  <a:schemeClr val="lt1"/>
                </a:solidFill>
              </a:rPr>
              <a:t>: Recall: 31.050% Precision: 45.946% Specificity: 95.831% Dice: 37.057%</a:t>
            </a:r>
            <a:endParaRPr b="1" sz="6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chemeClr val="lt1"/>
                </a:solidFill>
              </a:rPr>
              <a:t>&gt; </a:t>
            </a:r>
            <a:r>
              <a:rPr b="1" lang="en" sz="850">
                <a:solidFill>
                  <a:schemeClr val="lt1"/>
                </a:solidFill>
              </a:rPr>
              <a:t>Truck</a:t>
            </a:r>
            <a:r>
              <a:rPr b="1" lang="en" sz="650">
                <a:solidFill>
                  <a:schemeClr val="lt1"/>
                </a:solidFill>
              </a:rPr>
              <a:t>: Recall: 18.491% Precision: 26.203% Specificity: 92.632% Dice: 21.681%</a:t>
            </a:r>
            <a:endParaRPr b="1" sz="6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chemeClr val="lt1"/>
                </a:solidFill>
              </a:rPr>
              <a:t>&gt; </a:t>
            </a:r>
            <a:r>
              <a:rPr b="1" lang="en" sz="850">
                <a:solidFill>
                  <a:schemeClr val="lt1"/>
                </a:solidFill>
              </a:rPr>
              <a:t>Motorboat</a:t>
            </a:r>
            <a:r>
              <a:rPr b="1" lang="en" sz="650">
                <a:solidFill>
                  <a:schemeClr val="lt1"/>
                </a:solidFill>
              </a:rPr>
              <a:t>: Recall: 40.449% Precision: 33.028% Specificity: 96.437% Dice: 36.364%</a:t>
            </a:r>
            <a:endParaRPr b="1" sz="6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chemeClr val="lt1"/>
                </a:solidFill>
              </a:rPr>
              <a:t>&gt; </a:t>
            </a:r>
            <a:r>
              <a:rPr b="1" lang="en" sz="850">
                <a:solidFill>
                  <a:schemeClr val="lt1"/>
                </a:solidFill>
              </a:rPr>
              <a:t>Fishing vessel</a:t>
            </a:r>
            <a:r>
              <a:rPr b="1" lang="en" sz="650">
                <a:solidFill>
                  <a:schemeClr val="lt1"/>
                </a:solidFill>
              </a:rPr>
              <a:t>: Recall: 7.792% Precision: 54.545% Specificity: 99.757% Dice: 13.636%</a:t>
            </a:r>
            <a:endParaRPr b="1" sz="6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chemeClr val="lt1"/>
                </a:solidFill>
              </a:rPr>
              <a:t>&gt; </a:t>
            </a:r>
            <a:r>
              <a:rPr b="1" lang="en" sz="850">
                <a:solidFill>
                  <a:schemeClr val="lt1"/>
                </a:solidFill>
              </a:rPr>
              <a:t>Dump truck</a:t>
            </a:r>
            <a:r>
              <a:rPr b="1" lang="en" sz="650">
                <a:solidFill>
                  <a:schemeClr val="lt1"/>
                </a:solidFill>
              </a:rPr>
              <a:t>: Recall: 23.077% Precision: 39.706% Specificity: 97.971% Dice: 29.189%</a:t>
            </a:r>
            <a:endParaRPr b="1" sz="6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chemeClr val="lt1"/>
                </a:solidFill>
              </a:rPr>
              <a:t>&gt; </a:t>
            </a:r>
            <a:r>
              <a:rPr b="1" lang="en" sz="850">
                <a:solidFill>
                  <a:schemeClr val="lt1"/>
                </a:solidFill>
              </a:rPr>
              <a:t>Excavator</a:t>
            </a:r>
            <a:r>
              <a:rPr b="1" lang="en" sz="650">
                <a:solidFill>
                  <a:schemeClr val="lt1"/>
                </a:solidFill>
              </a:rPr>
              <a:t>: Recall: 56.410% Precision: 48.352% Specificity: 97.718% Dice: 52.071%</a:t>
            </a:r>
            <a:endParaRPr b="1" sz="6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chemeClr val="lt1"/>
                </a:solidFill>
              </a:rPr>
              <a:t>&gt; </a:t>
            </a:r>
            <a:r>
              <a:rPr b="1" lang="en" sz="850">
                <a:solidFill>
                  <a:schemeClr val="lt1"/>
                </a:solidFill>
              </a:rPr>
              <a:t>Building</a:t>
            </a:r>
            <a:r>
              <a:rPr b="1" lang="en" sz="650">
                <a:solidFill>
                  <a:schemeClr val="lt1"/>
                </a:solidFill>
              </a:rPr>
              <a:t>: Recall: 73.387% Precision: 53.846% Specificity: 80.999% Dice: 62.116%</a:t>
            </a:r>
            <a:endParaRPr b="1" sz="6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chemeClr val="lt1"/>
                </a:solidFill>
              </a:rPr>
              <a:t>&gt; </a:t>
            </a:r>
            <a:r>
              <a:rPr b="1" lang="en" sz="850">
                <a:solidFill>
                  <a:schemeClr val="lt1"/>
                </a:solidFill>
              </a:rPr>
              <a:t>Storage tank</a:t>
            </a:r>
            <a:r>
              <a:rPr b="1" lang="en" sz="650">
                <a:solidFill>
                  <a:schemeClr val="lt1"/>
                </a:solidFill>
              </a:rPr>
              <a:t>: Recall: 9.150% Precision: 22.222% Specificity: 97.531% Dice: 12.963%</a:t>
            </a:r>
            <a:endParaRPr b="1" sz="6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chemeClr val="lt1"/>
                </a:solidFill>
              </a:rPr>
              <a:t>&gt; </a:t>
            </a:r>
            <a:r>
              <a:rPr b="1" lang="en" sz="850">
                <a:solidFill>
                  <a:schemeClr val="lt1"/>
                </a:solidFill>
              </a:rPr>
              <a:t>Shipping containe</a:t>
            </a:r>
            <a:r>
              <a:rPr b="1" lang="en" sz="650">
                <a:solidFill>
                  <a:schemeClr val="lt1"/>
                </a:solidFill>
              </a:rPr>
              <a:t>r: Recall: 32.468% Precision: 27.778% Specificity: 93.448% Dice: 29.940%</a:t>
            </a:r>
            <a:endParaRPr b="1" sz="6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339a04e9f7f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810" y="1776025"/>
            <a:ext cx="6851515" cy="28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339a04e9f7f_0_37"/>
          <p:cNvSpPr txBox="1"/>
          <p:nvPr>
            <p:ph type="title"/>
          </p:nvPr>
        </p:nvSpPr>
        <p:spPr>
          <a:xfrm>
            <a:off x="504600" y="445025"/>
            <a:ext cx="51570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E</a:t>
            </a:r>
            <a:r>
              <a:rPr lang="en" sz="2000"/>
              <a:t>VOLUTION OF COSTS AND CLASSIFICATION PERFORMANCE</a:t>
            </a:r>
            <a:endParaRPr sz="2000"/>
          </a:p>
        </p:txBody>
      </p:sp>
      <p:cxnSp>
        <p:nvCxnSpPr>
          <p:cNvPr id="266" name="Google Shape;266;g339a04e9f7f_0_37"/>
          <p:cNvCxnSpPr/>
          <p:nvPr/>
        </p:nvCxnSpPr>
        <p:spPr>
          <a:xfrm flipH="1" rot="10800000">
            <a:off x="592300" y="388822"/>
            <a:ext cx="5157000" cy="25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9a04e9f7f_0_3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272" name="Google Shape;272;g339a04e9f7f_0_31"/>
          <p:cNvSpPr txBox="1"/>
          <p:nvPr>
            <p:ph idx="1" type="body"/>
          </p:nvPr>
        </p:nvSpPr>
        <p:spPr>
          <a:xfrm>
            <a:off x="938500" y="1659275"/>
            <a:ext cx="65010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</a:t>
            </a:r>
            <a:r>
              <a:rPr b="1" lang="en"/>
              <a:t>pipeline</a:t>
            </a:r>
            <a:r>
              <a:rPr lang="en"/>
              <a:t> to normalize data and test different parameter hypertunning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different </a:t>
            </a:r>
            <a:r>
              <a:rPr b="1" lang="en"/>
              <a:t>data set variation</a:t>
            </a:r>
            <a:r>
              <a:rPr lang="en"/>
              <a:t> (with stratification) since there seems to be an </a:t>
            </a:r>
            <a:r>
              <a:rPr lang="en"/>
              <a:t>imbalance among classes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Further breakdown dataset to add a validation dataset to calculate loss</a:t>
            </a:r>
            <a:endParaRPr/>
          </a:p>
        </p:txBody>
      </p:sp>
      <p:cxnSp>
        <p:nvCxnSpPr>
          <p:cNvPr id="273" name="Google Shape;273;g339a04e9f7f_0_3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